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23"/>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366" r:id="rId29"/>
    <p:sldId id="367" r:id="rId30"/>
    <p:sldId id="368" r:id="rId31"/>
    <p:sldId id="369" r:id="rId32"/>
    <p:sldId id="370" r:id="rId33"/>
    <p:sldId id="371" r:id="rId34"/>
    <p:sldId id="372" r:id="rId35"/>
    <p:sldId id="373" r:id="rId36"/>
    <p:sldId id="374" r:id="rId37"/>
    <p:sldId id="260" r:id="rId38"/>
    <p:sldId id="262" r:id="rId39"/>
    <p:sldId id="261" r:id="rId40"/>
    <p:sldId id="263" r:id="rId41"/>
    <p:sldId id="264" r:id="rId42"/>
    <p:sldId id="266"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310" r:id="rId86"/>
    <p:sldId id="311" r:id="rId87"/>
    <p:sldId id="312" r:id="rId88"/>
    <p:sldId id="313" r:id="rId89"/>
    <p:sldId id="314" r:id="rId90"/>
    <p:sldId id="315" r:id="rId91"/>
    <p:sldId id="316" r:id="rId92"/>
    <p:sldId id="317" r:id="rId93"/>
    <p:sldId id="318" r:id="rId94"/>
    <p:sldId id="319" r:id="rId95"/>
    <p:sldId id="320" r:id="rId96"/>
    <p:sldId id="321" r:id="rId97"/>
    <p:sldId id="322" r:id="rId98"/>
    <p:sldId id="323" r:id="rId99"/>
    <p:sldId id="324" r:id="rId100"/>
    <p:sldId id="325" r:id="rId101"/>
    <p:sldId id="326" r:id="rId102"/>
    <p:sldId id="327" r:id="rId103"/>
    <p:sldId id="328" r:id="rId104"/>
    <p:sldId id="329" r:id="rId105"/>
    <p:sldId id="330" r:id="rId106"/>
    <p:sldId id="331" r:id="rId107"/>
    <p:sldId id="332" r:id="rId108"/>
    <p:sldId id="333" r:id="rId109"/>
    <p:sldId id="334" r:id="rId110"/>
    <p:sldId id="335" r:id="rId111"/>
    <p:sldId id="336" r:id="rId112"/>
    <p:sldId id="337" r:id="rId113"/>
    <p:sldId id="338" r:id="rId114"/>
    <p:sldId id="339" r:id="rId115"/>
    <p:sldId id="340" r:id="rId116"/>
    <p:sldId id="341" r:id="rId117"/>
    <p:sldId id="342" r:id="rId118"/>
    <p:sldId id="343" r:id="rId119"/>
    <p:sldId id="344" r:id="rId120"/>
    <p:sldId id="345" r:id="rId121"/>
    <p:sldId id="346" r:id="rId122"/>
  </p:sldIdLst>
  <p:sldSz cx="9144000" cy="5143500" type="screen16x9"/>
  <p:notesSz cx="6858000" cy="9144000"/>
  <p:embeddedFontLst>
    <p:embeddedFont>
      <p:font typeface="Open Sans SemiBold" panose="020B0604020202020204" charset="0"/>
      <p:regular r:id="rId124"/>
      <p:bold r:id="rId125"/>
      <p:italic r:id="rId126"/>
      <p:boldItalic r:id="rId127"/>
    </p:embeddedFont>
    <p:embeddedFont>
      <p:font typeface="Oswald" panose="020B0604020202020204" charset="0"/>
      <p:regular r:id="rId128"/>
      <p:bold r:id="rId129"/>
    </p:embeddedFont>
    <p:embeddedFont>
      <p:font typeface="Proxima Nova" panose="020B0604020202020204" charset="0"/>
      <p:regular r:id="rId130"/>
      <p:bold r:id="rId131"/>
      <p:italic r:id="rId132"/>
      <p:boldItalic r:id="rId133"/>
    </p:embeddedFont>
    <p:embeddedFont>
      <p:font typeface="Russo One" panose="020B0604020202020204" charset="0"/>
      <p:regular r:id="rId134"/>
    </p:embeddedFont>
    <p:embeddedFont>
      <p:font typeface="Merriweather Light" panose="020B0604020202020204" charset="0"/>
      <p:regular r:id="rId135"/>
      <p:bold r:id="rId136"/>
      <p:italic r:id="rId137"/>
      <p:boldItalic r:id="rId138"/>
    </p:embeddedFont>
    <p:embeddedFont>
      <p:font typeface="Consolas" panose="020B0609020204030204" pitchFamily="49" charset="0"/>
      <p:regular r:id="rId139"/>
      <p:bold r:id="rId140"/>
      <p:italic r:id="rId141"/>
      <p:boldItalic r:id="rId142"/>
    </p:embeddedFont>
    <p:embeddedFont>
      <p:font typeface="PT Sans" panose="020B0604020202020204" charset="0"/>
      <p:regular r:id="rId143"/>
      <p:bold r:id="rId144"/>
      <p:italic r:id="rId145"/>
      <p:boldItalic r:id="rId146"/>
    </p:embeddedFont>
    <p:embeddedFont>
      <p:font typeface="Proxima Nova Semibold" panose="020B0604020202020204" charset="0"/>
      <p:regular r:id="rId147"/>
      <p:bold r:id="rId148"/>
      <p:boldItalic r:id="rId149"/>
    </p:embeddedFont>
    <p:embeddedFont>
      <p:font typeface="Open Sans" panose="020B0604020202020204" charset="0"/>
      <p:regular r:id="rId150"/>
      <p:bold r:id="rId151"/>
      <p:italic r:id="rId152"/>
      <p:boldItalic r:id="rId153"/>
    </p:embeddedFont>
    <p:embeddedFont>
      <p:font typeface="Amatic SC" panose="020B0604020202020204" charset="-79"/>
      <p:regular r:id="rId154"/>
      <p:bold r:id="rId155"/>
    </p:embeddedFont>
    <p:embeddedFont>
      <p:font typeface="Roboto Medium" panose="020B0604020202020204" charset="0"/>
      <p:regular r:id="rId156"/>
      <p:bold r:id="rId157"/>
      <p:italic r:id="rId158"/>
      <p:boldItalic r:id="rId159"/>
    </p:embeddedFont>
    <p:embeddedFont>
      <p:font typeface="Vidaloka" panose="020B0604020202020204" charset="0"/>
      <p:regular r:id="rId160"/>
    </p:embeddedFont>
    <p:embeddedFont>
      <p:font typeface="Cambria Math" panose="02040503050406030204" pitchFamily="18" charset="0"/>
      <p:regular r:id="rId161"/>
    </p:embeddedFont>
    <p:embeddedFont>
      <p:font typeface="Calibri" panose="020F0502020204030204" pitchFamily="34" charset="0"/>
      <p:regular r:id="rId162"/>
      <p:bold r:id="rId163"/>
      <p:italic r:id="rId164"/>
      <p:boldItalic r:id="rId165"/>
    </p:embeddedFont>
    <p:embeddedFont>
      <p:font typeface="Lato" panose="020B0604020202020204" charset="0"/>
      <p:regular r:id="rId166"/>
      <p:bold r:id="rId167"/>
      <p:italic r:id="rId168"/>
      <p:boldItalic r:id="rId169"/>
    </p:embeddedFont>
    <p:embeddedFont>
      <p:font typeface="Montserrat" panose="020B0604020202020204" charset="0"/>
      <p:regular r:id="rId170"/>
      <p:bold r:id="rId171"/>
      <p:italic r:id="rId172"/>
      <p:boldItalic r:id="rId173"/>
    </p:embeddedFont>
    <p:embeddedFont>
      <p:font typeface="Crimson Text" panose="020B0604020202020204" charset="0"/>
      <p:regular r:id="rId174"/>
      <p:bold r:id="rId175"/>
      <p:italic r:id="rId176"/>
      <p:boldItalic r:id="rId177"/>
    </p:embeddedFont>
    <p:embeddedFont>
      <p:font typeface="Mako" panose="020B0604020202020204" charset="0"/>
      <p:regular r:id="rId1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8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font" Target="fonts/font10.fntdata"/><Relationship Id="rId138" Type="http://schemas.openxmlformats.org/officeDocument/2006/relationships/font" Target="fonts/font15.fntdata"/><Relationship Id="rId154" Type="http://schemas.openxmlformats.org/officeDocument/2006/relationships/font" Target="fonts/font31.fntdata"/><Relationship Id="rId159" Type="http://schemas.openxmlformats.org/officeDocument/2006/relationships/font" Target="fonts/font36.fntdata"/><Relationship Id="rId175" Type="http://schemas.openxmlformats.org/officeDocument/2006/relationships/font" Target="fonts/font52.fntdata"/><Relationship Id="rId170" Type="http://schemas.openxmlformats.org/officeDocument/2006/relationships/font" Target="fonts/font47.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notesMaster" Target="notesMasters/notesMaster1.xml"/><Relationship Id="rId128" Type="http://schemas.openxmlformats.org/officeDocument/2006/relationships/font" Target="fonts/font5.fntdata"/><Relationship Id="rId144" Type="http://schemas.openxmlformats.org/officeDocument/2006/relationships/font" Target="fonts/font21.fntdata"/><Relationship Id="rId149" Type="http://schemas.openxmlformats.org/officeDocument/2006/relationships/font" Target="fonts/font26.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37.fntdata"/><Relationship Id="rId165" Type="http://schemas.openxmlformats.org/officeDocument/2006/relationships/font" Target="fonts/font42.fntdata"/><Relationship Id="rId181"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27.fntdata"/><Relationship Id="rId155" Type="http://schemas.openxmlformats.org/officeDocument/2006/relationships/font" Target="fonts/font32.fntdata"/><Relationship Id="rId171" Type="http://schemas.openxmlformats.org/officeDocument/2006/relationships/font" Target="fonts/font48.fntdata"/><Relationship Id="rId176" Type="http://schemas.openxmlformats.org/officeDocument/2006/relationships/font" Target="fonts/font53.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17.fntdata"/><Relationship Id="rId145" Type="http://schemas.openxmlformats.org/officeDocument/2006/relationships/font" Target="fonts/font22.fntdata"/><Relationship Id="rId161" Type="http://schemas.openxmlformats.org/officeDocument/2006/relationships/font" Target="fonts/font38.fntdata"/><Relationship Id="rId166" Type="http://schemas.openxmlformats.org/officeDocument/2006/relationships/font" Target="fonts/font43.fntdata"/><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7.fntdata"/><Relationship Id="rId135" Type="http://schemas.openxmlformats.org/officeDocument/2006/relationships/font" Target="fonts/font12.fntdata"/><Relationship Id="rId151" Type="http://schemas.openxmlformats.org/officeDocument/2006/relationships/font" Target="fonts/font28.fntdata"/><Relationship Id="rId156" Type="http://schemas.openxmlformats.org/officeDocument/2006/relationships/font" Target="fonts/font33.fntdata"/><Relationship Id="rId177" Type="http://schemas.openxmlformats.org/officeDocument/2006/relationships/font" Target="fonts/font54.fntdata"/><Relationship Id="rId4" Type="http://schemas.openxmlformats.org/officeDocument/2006/relationships/slide" Target="slides/slide1.xml"/><Relationship Id="rId9" Type="http://schemas.openxmlformats.org/officeDocument/2006/relationships/slide" Target="slides/slide6.xml"/><Relationship Id="rId172" Type="http://schemas.openxmlformats.org/officeDocument/2006/relationships/font" Target="fonts/font49.fntdata"/><Relationship Id="rId180"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font" Target="fonts/font2.fntdata"/><Relationship Id="rId141" Type="http://schemas.openxmlformats.org/officeDocument/2006/relationships/font" Target="fonts/font18.fntdata"/><Relationship Id="rId146" Type="http://schemas.openxmlformats.org/officeDocument/2006/relationships/font" Target="fonts/font23.fntdata"/><Relationship Id="rId167" Type="http://schemas.openxmlformats.org/officeDocument/2006/relationships/font" Target="fonts/font4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3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8.fntdata"/><Relationship Id="rId136" Type="http://schemas.openxmlformats.org/officeDocument/2006/relationships/font" Target="fonts/font13.fntdata"/><Relationship Id="rId157" Type="http://schemas.openxmlformats.org/officeDocument/2006/relationships/font" Target="fonts/font34.fntdata"/><Relationship Id="rId178" Type="http://schemas.openxmlformats.org/officeDocument/2006/relationships/font" Target="fonts/font55.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29.fntdata"/><Relationship Id="rId173" Type="http://schemas.openxmlformats.org/officeDocument/2006/relationships/font" Target="fonts/font50.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3.fntdata"/><Relationship Id="rId147" Type="http://schemas.openxmlformats.org/officeDocument/2006/relationships/font" Target="fonts/font24.fntdata"/><Relationship Id="rId168" Type="http://schemas.openxmlformats.org/officeDocument/2006/relationships/font" Target="fonts/font4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19.fntdata"/><Relationship Id="rId163" Type="http://schemas.openxmlformats.org/officeDocument/2006/relationships/font" Target="fonts/font4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font" Target="fonts/font14.fntdata"/><Relationship Id="rId158" Type="http://schemas.openxmlformats.org/officeDocument/2006/relationships/font" Target="fonts/font35.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9.fntdata"/><Relationship Id="rId153" Type="http://schemas.openxmlformats.org/officeDocument/2006/relationships/font" Target="fonts/font30.fntdata"/><Relationship Id="rId174" Type="http://schemas.openxmlformats.org/officeDocument/2006/relationships/font" Target="fonts/font51.fntdata"/><Relationship Id="rId179"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20.fntdata"/><Relationship Id="rId148" Type="http://schemas.openxmlformats.org/officeDocument/2006/relationships/font" Target="fonts/font25.fntdata"/><Relationship Id="rId164" Type="http://schemas.openxmlformats.org/officeDocument/2006/relationships/font" Target="fonts/font41.fntdata"/><Relationship Id="rId169" Type="http://schemas.openxmlformats.org/officeDocument/2006/relationships/font" Target="fonts/font4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072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6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85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31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50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66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57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223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852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524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45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388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06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341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2.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3.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104.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6.gif"/><Relationship Id="rId2" Type="http://schemas.openxmlformats.org/officeDocument/2006/relationships/notesSlide" Target="../notesSlides/notesSlide105.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4.gif"/><Relationship Id="rId4" Type="http://schemas.openxmlformats.org/officeDocument/2006/relationships/image" Target="../media/image42.gif"/><Relationship Id="rId9" Type="http://schemas.openxmlformats.org/officeDocument/2006/relationships/image" Target="../media/image43.gif"/></Relationships>
</file>

<file path=ppt/slides/_rels/slide10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06.xml"/><Relationship Id="rId1" Type="http://schemas.openxmlformats.org/officeDocument/2006/relationships/slideLayout" Target="../slideLayouts/slideLayout5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5.xml"/></Relationships>
</file>

<file path=ppt/slides/_rels/slide11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12.xml"/><Relationship Id="rId1" Type="http://schemas.openxmlformats.org/officeDocument/2006/relationships/slideLayout" Target="../slideLayouts/slideLayout5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5.xml"/></Relationships>
</file>

<file path=ppt/slides/_rels/slide11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9.xml"/><Relationship Id="rId1" Type="http://schemas.openxmlformats.org/officeDocument/2006/relationships/slideLayout" Target="../slideLayouts/slideLayout55.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2.xml"/><Relationship Id="rId1" Type="http://schemas.openxmlformats.org/officeDocument/2006/relationships/slideLayout" Target="../slideLayouts/slideLayout21.xml"/><Relationship Id="rId5" Type="http://schemas.openxmlformats.org/officeDocument/2006/relationships/image" Target="../media/image23.png"/><Relationship Id="rId4" Type="http://schemas.openxmlformats.org/officeDocument/2006/relationships/hyperlink" Target="https://docs.google.com/spreadsheets/d/10QS3G4BrATPi_OEm6nh8N9F_vGRrCuOLf4nfRgLgYqg/copy"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https://docs.google.com/spreadsheets/d/10QS3G4BrATPi_OEm6nh8N9F_vGRrCuOLf4nfRgLgYqg/copy"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0.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7.xml"/><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8.xml"/><Relationship Id="rId1" Type="http://schemas.openxmlformats.org/officeDocument/2006/relationships/slideLayout" Target="../slideLayouts/slideLayout4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5.xml"/></Relationships>
</file>

<file path=ppt/slides/_rels/slide9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91.xml"/><Relationship Id="rId1" Type="http://schemas.openxmlformats.org/officeDocument/2006/relationships/slideLayout" Target="../slideLayouts/slideLayout46.xml"/><Relationship Id="rId4" Type="http://schemas.openxmlformats.org/officeDocument/2006/relationships/image" Target="../media/image38.jpg"/></Relationships>
</file>

<file path=ppt/slides/_rels/slide9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92.xml"/><Relationship Id="rId1" Type="http://schemas.openxmlformats.org/officeDocument/2006/relationships/slideLayout" Target="../slideLayouts/slideLayout47.xml"/><Relationship Id="rId5" Type="http://schemas.openxmlformats.org/officeDocument/2006/relationships/image" Target="../media/image41.jpg"/><Relationship Id="rId4" Type="http://schemas.openxmlformats.org/officeDocument/2006/relationships/image" Target="../media/image40.jp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97.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97.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98.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99.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785813" y="2340353"/>
            <a:ext cx="4607012"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- 1</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instances:</a:t>
            </a:r>
          </a:p>
          <a:p>
            <a:r>
              <a:rPr lang="en-US" sz="1800" dirty="0" smtClean="0"/>
              <a:t>Number 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type 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2" y="3991751"/>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a:t>
            </a:r>
            <a:r>
              <a:rPr lang="en-US" dirty="0" smtClean="0"/>
              <a:t>mode </a:t>
            </a:r>
            <a:r>
              <a:rPr lang="en-US" dirty="0"/>
              <a:t>and </a:t>
            </a:r>
            <a:r>
              <a:rPr lang="en-US" dirty="0" smtClean="0"/>
              <a:t>mean </a:t>
            </a:r>
            <a:r>
              <a:rPr lang="en-US" dirty="0"/>
              <a:t>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TextBox 18"/>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1484289" y="2028825"/>
            <a:ext cx="5686425" cy="2031325"/>
          </a:xfrm>
          <a:prstGeom prst="rect">
            <a:avLst/>
          </a:prstGeom>
          <a:noFill/>
        </p:spPr>
        <p:txBody>
          <a:bodyPr wrap="square" rtlCol="0">
            <a:spAutoFit/>
          </a:bodyPr>
          <a:lstStyle/>
          <a:p>
            <a:r>
              <a:rPr lang="en-US" sz="1800" dirty="0" smtClean="0"/>
              <a:t>Number of instances in the data set =</a:t>
            </a:r>
          </a:p>
          <a:p>
            <a:endParaRPr lang="en-US" sz="1800" dirty="0" smtClean="0"/>
          </a:p>
          <a:p>
            <a:r>
              <a:rPr lang="en-US" sz="1800" dirty="0" smtClean="0"/>
              <a:t>Attribute name and index selected =</a:t>
            </a:r>
          </a:p>
          <a:p>
            <a:endParaRPr lang="en-US" sz="1800" dirty="0" smtClean="0"/>
          </a:p>
          <a:p>
            <a:r>
              <a:rPr lang="en-US" sz="1800" dirty="0" smtClean="0"/>
              <a:t>Number of missing values in the selected attribute = </a:t>
            </a:r>
          </a:p>
          <a:p>
            <a:endParaRPr lang="en-US" sz="1800" dirty="0" smtClean="0"/>
          </a:p>
          <a:p>
            <a:r>
              <a:rPr lang="en-US" sz="1800" dirty="0" smtClean="0"/>
              <a:t>Number of instances after filter is applied = </a:t>
            </a:r>
            <a:endParaRPr lang="en-IN" sz="18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490376" y="731375"/>
            <a:ext cx="2462213" cy="1476539"/>
          </a:xfrm>
          <a:prstGeom prst="rect">
            <a:avLst/>
          </a:prstGeom>
        </p:spPr>
      </p:pic>
      <p:pic>
        <p:nvPicPr>
          <p:cNvPr id="5" name="Picture 4"/>
          <p:cNvPicPr>
            <a:picLocks noChangeAspect="1"/>
          </p:cNvPicPr>
          <p:nvPr/>
        </p:nvPicPr>
        <p:blipFill>
          <a:blip r:embed="rId4"/>
          <a:stretch>
            <a:fillRect/>
          </a:stretch>
        </p:blipFill>
        <p:spPr>
          <a:xfrm>
            <a:off x="6435791" y="2494264"/>
            <a:ext cx="2571381" cy="1885679"/>
          </a:xfrm>
          <a:prstGeom prst="rect">
            <a:avLst/>
          </a:prstGeom>
        </p:spPr>
      </p:pic>
      <p:sp>
        <p:nvSpPr>
          <p:cNvPr id="18" name="TextBox 17"/>
          <p:cNvSpPr txBox="1"/>
          <p:nvPr/>
        </p:nvSpPr>
        <p:spPr>
          <a:xfrm>
            <a:off x="342901" y="3064951"/>
            <a:ext cx="6062878" cy="307777"/>
          </a:xfrm>
          <a:prstGeom prst="rect">
            <a:avLst/>
          </a:prstGeom>
          <a:noFill/>
        </p:spPr>
        <p:txBody>
          <a:bodyPr wrap="none" rtlCol="0">
            <a:spAutoFit/>
          </a:bodyPr>
          <a:lstStyle/>
          <a:p>
            <a:r>
              <a:rPr lang="en-US" dirty="0" smtClean="0"/>
              <a:t>»» Observe the missing values for all the attributes after applying the filter.</a:t>
            </a:r>
            <a:endParaRPr lang="en-IN" dirty="0"/>
          </a:p>
        </p:txBody>
      </p:sp>
      <p:sp>
        <p:nvSpPr>
          <p:cNvPr id="8" name="TextBox 7"/>
          <p:cNvSpPr txBox="1"/>
          <p:nvPr/>
        </p:nvSpPr>
        <p:spPr>
          <a:xfrm>
            <a:off x="0" y="7144"/>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34655069"/>
              </p:ext>
            </p:extLst>
          </p:nvPr>
        </p:nvGraphicFramePr>
        <p:xfrm>
          <a:off x="481123" y="3444373"/>
          <a:ext cx="5786433" cy="1432560"/>
        </p:xfrm>
        <a:graphic>
          <a:graphicData uri="http://schemas.openxmlformats.org/drawingml/2006/table">
            <a:tbl>
              <a:tblPr firstRow="1" bandRow="1">
                <a:tableStyleId>{69012ECD-51FC-41F1-AA8D-1B2483CD663E}</a:tableStyleId>
              </a:tblPr>
              <a:tblGrid>
                <a:gridCol w="1928811"/>
                <a:gridCol w="1928811"/>
                <a:gridCol w="1928811"/>
              </a:tblGrid>
              <a:tr h="42489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2225134" y="4568725"/>
            <a:ext cx="5445722" cy="307777"/>
          </a:xfrm>
          <a:prstGeom prst="rect">
            <a:avLst/>
          </a:prstGeom>
          <a:noFill/>
        </p:spPr>
        <p:txBody>
          <a:bodyPr wrap="none" rtlCol="0">
            <a:spAutoFit/>
          </a:bodyPr>
          <a:lstStyle/>
          <a:p>
            <a:r>
              <a:rPr lang="en-US" dirty="0" smtClean="0"/>
              <a:t>»» Note down your observations after applying filter to any attribute</a:t>
            </a:r>
            <a:endParaRPr lang="en-IN"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1788177769"/>
              </p:ext>
            </p:extLst>
          </p:nvPr>
        </p:nvGraphicFramePr>
        <p:xfrm>
          <a:off x="478630" y="1361281"/>
          <a:ext cx="8365332" cy="163068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3600" dirty="0" smtClean="0"/>
              <a:t>ARFF File Creation &amp; </a:t>
            </a:r>
            <a:r>
              <a:rPr lang="en" sz="3600" dirty="0" smtClean="0"/>
              <a:t>Preprocessing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2</a:t>
            </a:r>
            <a:endParaRPr sz="3200" dirty="0"/>
          </a:p>
        </p:txBody>
      </p:sp>
    </p:spTree>
    <p:extLst>
      <p:ext uri="{BB962C8B-B14F-4D97-AF65-F5344CB8AC3E}">
        <p14:creationId xmlns:p14="http://schemas.microsoft.com/office/powerpoint/2010/main" val="20841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student.arff dataset.</a:t>
            </a:r>
            <a:endParaRPr dirty="0"/>
          </a:p>
        </p:txBody>
      </p:sp>
      <p:sp>
        <p:nvSpPr>
          <p:cNvPr id="513" name="Google Shape;513;p62"/>
          <p:cNvSpPr txBox="1">
            <a:spLocks noGrp="1"/>
          </p:cNvSpPr>
          <p:nvPr>
            <p:ph type="subTitle" idx="8"/>
          </p:nvPr>
        </p:nvSpPr>
        <p:spPr>
          <a:xfrm>
            <a:off x="450643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Discretization of an attributes</a:t>
            </a:r>
            <a:endParaRPr dirty="0"/>
          </a:p>
        </p:txBody>
      </p:sp>
      <p:sp>
        <p:nvSpPr>
          <p:cNvPr id="514" name="Google Shape;514;p62"/>
          <p:cNvSpPr txBox="1">
            <a:spLocks noGrp="1"/>
          </p:cNvSpPr>
          <p:nvPr>
            <p:ph type="title" idx="4"/>
          </p:nvPr>
        </p:nvSpPr>
        <p:spPr>
          <a:xfrm>
            <a:off x="3323031" y="187276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2627506"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5201962" y="188550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10" name="Google Shape;513;p62"/>
          <p:cNvSpPr txBox="1">
            <a:spLocks noGrp="1"/>
          </p:cNvSpPr>
          <p:nvPr>
            <p:ph type="subTitle" idx="8"/>
          </p:nvPr>
        </p:nvSpPr>
        <p:spPr>
          <a:xfrm>
            <a:off x="6385368"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11" name="Google Shape;520;p62"/>
          <p:cNvSpPr txBox="1">
            <a:spLocks noGrp="1"/>
          </p:cNvSpPr>
          <p:nvPr>
            <p:ph type="title" idx="7"/>
          </p:nvPr>
        </p:nvSpPr>
        <p:spPr>
          <a:xfrm>
            <a:off x="7080893" y="189141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40238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Open any text editor (e.g. notepad)</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Using @relation, @attribute and @data tags enter the data in to the file with some missing values (?).</a:t>
            </a:r>
          </a:p>
          <a:p>
            <a:pPr marL="800100" lvl="1" indent="-342900" algn="just">
              <a:spcAft>
                <a:spcPts val="600"/>
              </a:spcAft>
              <a:buSzPts val="1100"/>
              <a:buFont typeface="Courier New" panose="02070309020205020404" pitchFamily="49" charset="0"/>
              <a:buChar char="o"/>
            </a:pPr>
            <a:r>
              <a:rPr lang="en-US" sz="1600" dirty="0" smtClean="0"/>
              <a:t>Attributes: Name, </a:t>
            </a:r>
            <a:r>
              <a:rPr lang="en-US" sz="1600" dirty="0" err="1" smtClean="0"/>
              <a:t>RollNo</a:t>
            </a:r>
            <a:r>
              <a:rPr lang="en-US" sz="1600" dirty="0" smtClean="0"/>
              <a:t>, Gender, Age, IQ (1 -10), score.</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Save the file as </a:t>
            </a:r>
            <a:r>
              <a:rPr lang="en-US" sz="2000" dirty="0" err="1" smtClean="0"/>
              <a:t>student.arff</a:t>
            </a:r>
            <a:r>
              <a:rPr lang="en-US" sz="2000" dirty="0" smtClean="0"/>
              <a:t>.</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student.arff</a:t>
            </a:r>
            <a:r>
              <a:rPr lang="en-US" sz="2000" dirty="0" smtClean="0"/>
              <a:t> in to </a:t>
            </a:r>
            <a:r>
              <a:rPr lang="en-US" sz="2000" dirty="0" err="1"/>
              <a:t>W</a:t>
            </a:r>
            <a:r>
              <a:rPr lang="en-US" sz="2000" dirty="0" err="1" smtClean="0"/>
              <a:t>eka</a:t>
            </a:r>
            <a:r>
              <a:rPr lang="en-US" sz="2000" dirty="0" smtClean="0"/>
              <a:t>.</a:t>
            </a:r>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Tree>
    <p:extLst>
      <p:ext uri="{BB962C8B-B14F-4D97-AF65-F5344CB8AC3E}">
        <p14:creationId xmlns:p14="http://schemas.microsoft.com/office/powerpoint/2010/main" val="8228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pSp>
        <p:nvGrpSpPr>
          <p:cNvPr id="5" name="Group 4"/>
          <p:cNvGrpSpPr/>
          <p:nvPr/>
        </p:nvGrpSpPr>
        <p:grpSpPr>
          <a:xfrm>
            <a:off x="900112" y="1032192"/>
            <a:ext cx="6850857" cy="645584"/>
            <a:chOff x="6199349" y="3901783"/>
            <a:chExt cx="2891859" cy="645584"/>
          </a:xfrm>
        </p:grpSpPr>
        <p:sp>
          <p:nvSpPr>
            <p:cNvPr id="6" name="TextBox 5"/>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i="1" dirty="0" smtClean="0"/>
                <a:t>Filter </a:t>
              </a:r>
              <a:r>
                <a:rPr lang="en-US" i="1" dirty="0" smtClean="0">
                  <a:sym typeface="Wingdings" panose="05000000000000000000" pitchFamily="2" charset="2"/>
                </a:rPr>
                <a:t> Unsupervised  Attribute  </a:t>
              </a:r>
              <a:r>
                <a:rPr lang="en-US" i="1" dirty="0" err="1" smtClean="0">
                  <a:sym typeface="Wingdings" panose="05000000000000000000" pitchFamily="2" charset="2"/>
                </a:rPr>
                <a:t>StringToNominal</a:t>
              </a:r>
              <a:r>
                <a:rPr lang="en-US" dirty="0" smtClean="0">
                  <a:sym typeface="Wingdings" panose="05000000000000000000" pitchFamily="2" charset="2"/>
                </a:rPr>
                <a:t> to    </a:t>
              </a:r>
            </a:p>
            <a:p>
              <a:r>
                <a:rPr lang="en-US" dirty="0">
                  <a:sym typeface="Wingdings" panose="05000000000000000000" pitchFamily="2" charset="2"/>
                </a:rPr>
                <a:t> </a:t>
              </a:r>
              <a:r>
                <a:rPr lang="en-US" dirty="0" smtClean="0">
                  <a:sym typeface="Wingdings" panose="05000000000000000000" pitchFamily="2" charset="2"/>
                </a:rPr>
                <a:t>         convert the attribute type from string to nominal.</a:t>
              </a:r>
              <a:r>
                <a:rPr lang="en-US" dirty="0" smtClean="0"/>
                <a:t> </a:t>
              </a:r>
              <a:endParaRPr lang="en-IN" dirty="0"/>
            </a:p>
          </p:txBody>
        </p:sp>
        <p:grpSp>
          <p:nvGrpSpPr>
            <p:cNvPr id="7" name="Google Shape;9360;p148"/>
            <p:cNvGrpSpPr/>
            <p:nvPr/>
          </p:nvGrpSpPr>
          <p:grpSpPr>
            <a:xfrm>
              <a:off x="6199349" y="3901783"/>
              <a:ext cx="426462" cy="418363"/>
              <a:chOff x="-1183550" y="3586525"/>
              <a:chExt cx="296175" cy="290550"/>
            </a:xfrm>
          </p:grpSpPr>
          <p:sp>
            <p:nvSpPr>
              <p:cNvPr id="8"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p:cNvSpPr txBox="1"/>
          <p:nvPr/>
        </p:nvSpPr>
        <p:spPr>
          <a:xfrm>
            <a:off x="268302" y="1673824"/>
            <a:ext cx="2252423" cy="32624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@relation student</a:t>
            </a:r>
          </a:p>
          <a:p>
            <a:endParaRPr lang="en-US" sz="400" dirty="0"/>
          </a:p>
          <a:p>
            <a:r>
              <a:rPr lang="en-US" sz="1100" dirty="0"/>
              <a:t>@attribute Name string</a:t>
            </a:r>
          </a:p>
          <a:p>
            <a:r>
              <a:rPr lang="en-US" sz="1100" dirty="0"/>
              <a:t>@attribute </a:t>
            </a:r>
            <a:r>
              <a:rPr lang="en-US" sz="1100" dirty="0" err="1"/>
              <a:t>RegNo</a:t>
            </a:r>
            <a:r>
              <a:rPr lang="en-US" sz="1100" dirty="0"/>
              <a:t> string</a:t>
            </a:r>
          </a:p>
          <a:p>
            <a:r>
              <a:rPr lang="en-US" sz="1100" dirty="0"/>
              <a:t>@attribute Gender string</a:t>
            </a:r>
          </a:p>
          <a:p>
            <a:r>
              <a:rPr lang="en-US" sz="1100" dirty="0"/>
              <a:t>@attribute Age numeric</a:t>
            </a:r>
          </a:p>
          <a:p>
            <a:r>
              <a:rPr lang="en-US" sz="1100" dirty="0"/>
              <a:t>@attribute IQ numeric</a:t>
            </a:r>
          </a:p>
          <a:p>
            <a:r>
              <a:rPr lang="en-US" sz="1100" dirty="0"/>
              <a:t>@attribute Score numeric</a:t>
            </a:r>
          </a:p>
          <a:p>
            <a:endParaRPr lang="en-US" sz="400" dirty="0"/>
          </a:p>
          <a:p>
            <a:r>
              <a:rPr lang="en-US" sz="1100" dirty="0"/>
              <a:t>@data</a:t>
            </a:r>
          </a:p>
          <a:p>
            <a:r>
              <a:rPr lang="en-US" sz="1100" dirty="0"/>
              <a:t>Ramu,20A81A0501,M,40,7,80</a:t>
            </a:r>
          </a:p>
          <a:p>
            <a:r>
              <a:rPr lang="en-US" sz="1100" dirty="0"/>
              <a:t>Raju,20A81A0502,M,20,?,86</a:t>
            </a:r>
          </a:p>
          <a:p>
            <a:r>
              <a:rPr lang="en-US" sz="1100" dirty="0"/>
              <a:t>Rani,20A81A0503,F,25,4,68</a:t>
            </a:r>
          </a:p>
          <a:p>
            <a:r>
              <a:rPr lang="en-US" sz="1100" dirty="0"/>
              <a:t>Girish,20A81A0504,?,39,5,53</a:t>
            </a:r>
          </a:p>
          <a:p>
            <a:r>
              <a:rPr lang="en-US" sz="1100" dirty="0"/>
              <a:t>Anji,20A81A0505,M,29,6,96</a:t>
            </a:r>
          </a:p>
          <a:p>
            <a:r>
              <a:rPr lang="en-US" sz="1100" dirty="0"/>
              <a:t>Sri,20A81A0506,F,33,4,76</a:t>
            </a:r>
          </a:p>
          <a:p>
            <a:r>
              <a:rPr lang="en-US" sz="1100" dirty="0"/>
              <a:t>Subbu,20A81A0507,M,41,9,84</a:t>
            </a:r>
          </a:p>
          <a:p>
            <a:r>
              <a:rPr lang="en-US" sz="1100" dirty="0"/>
              <a:t>Raghu,20A81A0508,M,?,5,53</a:t>
            </a:r>
          </a:p>
          <a:p>
            <a:r>
              <a:rPr lang="en-US" sz="1100" dirty="0"/>
              <a:t>Chinni,20A81A0509,F,33,6,78</a:t>
            </a:r>
          </a:p>
          <a:p>
            <a:r>
              <a:rPr lang="en-US" sz="1100" dirty="0" smtClean="0"/>
              <a:t>Appu,20A81A0510,M,39,5,62</a:t>
            </a:r>
            <a:endParaRPr lang="en-IN" sz="1100" dirty="0"/>
          </a:p>
        </p:txBody>
      </p:sp>
      <p:pic>
        <p:nvPicPr>
          <p:cNvPr id="3" name="Picture 2"/>
          <p:cNvPicPr>
            <a:picLocks noChangeAspect="1"/>
          </p:cNvPicPr>
          <p:nvPr/>
        </p:nvPicPr>
        <p:blipFill>
          <a:blip r:embed="rId3"/>
          <a:stretch>
            <a:fillRect/>
          </a:stretch>
        </p:blipFill>
        <p:spPr>
          <a:xfrm>
            <a:off x="2820322" y="1703136"/>
            <a:ext cx="2751292" cy="1828800"/>
          </a:xfrm>
          <a:prstGeom prst="rect">
            <a:avLst/>
          </a:prstGeom>
        </p:spPr>
      </p:pic>
      <p:pic>
        <p:nvPicPr>
          <p:cNvPr id="4" name="Picture 3"/>
          <p:cNvPicPr>
            <a:picLocks noChangeAspect="1"/>
          </p:cNvPicPr>
          <p:nvPr/>
        </p:nvPicPr>
        <p:blipFill>
          <a:blip r:embed="rId4"/>
          <a:stretch>
            <a:fillRect/>
          </a:stretch>
        </p:blipFill>
        <p:spPr>
          <a:xfrm>
            <a:off x="5872264" y="2772304"/>
            <a:ext cx="3003434" cy="1828800"/>
          </a:xfrm>
          <a:prstGeom prst="rect">
            <a:avLst/>
          </a:prstGeom>
        </p:spPr>
      </p:pic>
    </p:spTree>
    <p:extLst>
      <p:ext uri="{BB962C8B-B14F-4D97-AF65-F5344CB8AC3E}">
        <p14:creationId xmlns:p14="http://schemas.microsoft.com/office/powerpoint/2010/main" val="35435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1800" dirty="0" smtClean="0">
                <a:sym typeface="Wingdings" panose="05000000000000000000" pitchFamily="2" charset="2"/>
              </a:rPr>
              <a:t>Use </a:t>
            </a:r>
            <a:r>
              <a:rPr lang="en-US" sz="1800" b="1" i="1" dirty="0" smtClean="0">
                <a:sym typeface="Wingdings" panose="05000000000000000000" pitchFamily="2" charset="2"/>
              </a:rPr>
              <a:t>Filter  Unsupervised  Attribute  </a:t>
            </a:r>
            <a:r>
              <a:rPr lang="en-US" sz="1800" b="1" i="1" dirty="0" err="1" smtClean="0">
                <a:sym typeface="Wingdings" panose="05000000000000000000" pitchFamily="2" charset="2"/>
              </a:rPr>
              <a:t>ReplaceMissingValues</a:t>
            </a:r>
            <a:r>
              <a:rPr lang="en-US" sz="1800" b="1" i="1" dirty="0" smtClean="0">
                <a:sym typeface="Wingdings" panose="05000000000000000000" pitchFamily="2" charset="2"/>
              </a:rPr>
              <a:t> </a:t>
            </a:r>
            <a:r>
              <a:rPr lang="en-US" sz="1800" dirty="0" smtClean="0">
                <a:sym typeface="Wingdings" panose="05000000000000000000" pitchFamily="2" charset="2"/>
              </a:rPr>
              <a:t>filter to fill missing numeric attribute values with mean and nominal values with mode.</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5" name="TextBox 4"/>
          <p:cNvSpPr txBox="1"/>
          <p:nvPr/>
        </p:nvSpPr>
        <p:spPr>
          <a:xfrm>
            <a:off x="1014412" y="2699369"/>
            <a:ext cx="7763664" cy="369332"/>
          </a:xfrm>
          <a:prstGeom prst="rect">
            <a:avLst/>
          </a:prstGeom>
          <a:noFill/>
        </p:spPr>
        <p:txBody>
          <a:bodyPr wrap="none" rtlCol="0">
            <a:spAutoFit/>
          </a:bodyPr>
          <a:lstStyle/>
          <a:p>
            <a:r>
              <a:rPr lang="en-US" sz="1800" dirty="0" smtClean="0"/>
              <a:t>»» Observe the missing values for all the attributes after applying the filter.</a:t>
            </a:r>
            <a:endParaRPr lang="en-IN" sz="1800" dirty="0"/>
          </a:p>
        </p:txBody>
      </p:sp>
      <p:graphicFrame>
        <p:nvGraphicFramePr>
          <p:cNvPr id="2" name="Table 1"/>
          <p:cNvGraphicFramePr>
            <a:graphicFrameLocks noGrp="1"/>
          </p:cNvGraphicFramePr>
          <p:nvPr>
            <p:extLst>
              <p:ext uri="{D42A27DB-BD31-4B8C-83A1-F6EECF244321}">
                <p14:modId xmlns:p14="http://schemas.microsoft.com/office/powerpoint/2010/main" val="1079905956"/>
              </p:ext>
            </p:extLst>
          </p:nvPr>
        </p:nvGraphicFramePr>
        <p:xfrm>
          <a:off x="1595438" y="3135961"/>
          <a:ext cx="6096000" cy="1630680"/>
        </p:xfrm>
        <a:graphic>
          <a:graphicData uri="http://schemas.openxmlformats.org/drawingml/2006/table">
            <a:tbl>
              <a:tblPr firstRow="1" bandRow="1">
                <a:tableStyleId>{69012ECD-51FC-41F1-AA8D-1B2483CD663E}</a:tableStyleId>
              </a:tblPr>
              <a:tblGrid>
                <a:gridCol w="2032000"/>
                <a:gridCol w="2032000"/>
                <a:gridCol w="2032000"/>
              </a:tblGrid>
              <a:tr h="37084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518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00050" lvl="0" indent="-400050" algn="just">
              <a:spcAft>
                <a:spcPts val="600"/>
              </a:spcAft>
              <a:buSzPts val="1100"/>
              <a:buFont typeface="+mj-lt"/>
              <a:buAutoNum type="romanLcPeriod"/>
            </a:pPr>
            <a:r>
              <a:rPr lang="en-US" sz="1800" dirty="0" smtClean="0">
                <a:sym typeface="Wingdings" panose="05000000000000000000" pitchFamily="2" charset="2"/>
              </a:rPr>
              <a:t>Select </a:t>
            </a:r>
            <a:r>
              <a:rPr lang="en-US" sz="1800" b="1" i="1" dirty="0" smtClean="0">
                <a:sym typeface="Wingdings" panose="05000000000000000000" pitchFamily="2" charset="2"/>
              </a:rPr>
              <a:t>Filter  Unsupervised  Attribute  Discretize  </a:t>
            </a:r>
            <a:r>
              <a:rPr lang="en-US" sz="1800" dirty="0" smtClean="0">
                <a:sym typeface="Wingdings" panose="05000000000000000000" pitchFamily="2" charset="2"/>
              </a:rPr>
              <a:t>filter to convert a numeric attribute as nominal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Open the filter’s object editor.</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a:t>
            </a:r>
            <a:r>
              <a:rPr lang="en-US" sz="1800" dirty="0" err="1" smtClean="0">
                <a:sym typeface="Wingdings" panose="05000000000000000000" pitchFamily="2" charset="2"/>
              </a:rPr>
              <a:t>attributeIndeces</a:t>
            </a:r>
            <a:r>
              <a:rPr lang="en-US" sz="1800" dirty="0" smtClean="0">
                <a:sym typeface="Wingdings" panose="05000000000000000000" pitchFamily="2" charset="2"/>
              </a:rPr>
              <a:t> to be discretized.</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bins you want for the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ok</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Apply</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6275439" y="2596786"/>
            <a:ext cx="2767285" cy="2454534"/>
          </a:xfrm>
          <a:prstGeom prst="rect">
            <a:avLst/>
          </a:prstGeom>
        </p:spPr>
      </p:pic>
    </p:spTree>
    <p:extLst>
      <p:ext uri="{BB962C8B-B14F-4D97-AF65-F5344CB8AC3E}">
        <p14:creationId xmlns:p14="http://schemas.microsoft.com/office/powerpoint/2010/main" val="42585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53352594"/>
              </p:ext>
            </p:extLst>
          </p:nvPr>
        </p:nvGraphicFramePr>
        <p:xfrm>
          <a:off x="3852865" y="2292029"/>
          <a:ext cx="5162551" cy="1249680"/>
        </p:xfrm>
        <a:graphic>
          <a:graphicData uri="http://schemas.openxmlformats.org/drawingml/2006/table">
            <a:tbl>
              <a:tblPr firstRow="1" bandRow="1">
                <a:tableStyleId>{1FECB4D8-DB02-4DC6-A0A2-4F2EBAE1DC90}</a:tableStyleId>
              </a:tblPr>
              <a:tblGrid>
                <a:gridCol w="1726406"/>
                <a:gridCol w="1835944"/>
                <a:gridCol w="1600201"/>
              </a:tblGrid>
              <a:tr h="421481">
                <a:tc>
                  <a:txBody>
                    <a:bodyPr/>
                    <a:lstStyle/>
                    <a:p>
                      <a:pPr algn="ctr"/>
                      <a:r>
                        <a:rPr lang="en-US" dirty="0" smtClean="0"/>
                        <a:t>Numeric</a:t>
                      </a:r>
                      <a:r>
                        <a:rPr lang="en-US" baseline="0" dirty="0" smtClean="0"/>
                        <a:t>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Number of Bins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Bin-wise</a:t>
                      </a:r>
                      <a:r>
                        <a:rPr lang="en-US" baseline="0" dirty="0" smtClean="0"/>
                        <a:t> Instances Count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71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142268" y="1582081"/>
            <a:ext cx="3536766" cy="2539863"/>
          </a:xfrm>
          <a:prstGeom prst="rect">
            <a:avLst/>
          </a:prstGeom>
        </p:spPr>
      </p:pic>
      <p:grpSp>
        <p:nvGrpSpPr>
          <p:cNvPr id="9" name="Group 8"/>
          <p:cNvGrpSpPr/>
          <p:nvPr/>
        </p:nvGrpSpPr>
        <p:grpSpPr>
          <a:xfrm>
            <a:off x="3144513" y="4274508"/>
            <a:ext cx="5999487" cy="645584"/>
            <a:chOff x="6199349" y="3901783"/>
            <a:chExt cx="2891859" cy="645584"/>
          </a:xfrm>
        </p:grpSpPr>
        <p:sp>
          <p:nvSpPr>
            <p:cNvPr id="10" name="TextBox 9"/>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dirty="0" err="1" smtClean="0"/>
                <a:t>useBinNumbers</a:t>
              </a:r>
              <a:r>
                <a:rPr lang="en-US" dirty="0" smtClean="0"/>
                <a:t> parameter to change the labels to </a:t>
              </a:r>
            </a:p>
            <a:p>
              <a:r>
                <a:rPr lang="en-US" dirty="0"/>
                <a:t> </a:t>
              </a:r>
              <a:r>
                <a:rPr lang="en-US" dirty="0" smtClean="0"/>
                <a:t>         </a:t>
              </a:r>
              <a:r>
                <a:rPr lang="en-US" dirty="0" err="1" smtClean="0"/>
                <a:t>Bxofy</a:t>
              </a:r>
              <a:r>
                <a:rPr lang="en-US" dirty="0" smtClean="0"/>
                <a:t> format.</a:t>
              </a:r>
              <a:endParaRPr lang="en-IN" dirty="0"/>
            </a:p>
          </p:txBody>
        </p:sp>
        <p:grpSp>
          <p:nvGrpSpPr>
            <p:cNvPr id="11" name="Google Shape;9360;p148"/>
            <p:cNvGrpSpPr/>
            <p:nvPr/>
          </p:nvGrpSpPr>
          <p:grpSpPr>
            <a:xfrm>
              <a:off x="6199349" y="3901783"/>
              <a:ext cx="426462" cy="418363"/>
              <a:chOff x="-1183550" y="3586525"/>
              <a:chExt cx="296175" cy="290550"/>
            </a:xfrm>
          </p:grpSpPr>
          <p:sp>
            <p:nvSpPr>
              <p:cNvPr id="12"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2379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23" name="Google Shape;489;p60"/>
          <p:cNvSpPr txBox="1">
            <a:spLocks/>
          </p:cNvSpPr>
          <p:nvPr/>
        </p:nvSpPr>
        <p:spPr>
          <a:xfrm>
            <a:off x="763583" y="1209761"/>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indent="-285750">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smtClean="0"/>
              <a:t>Rescaling all the numeric attributes, such that they all have mean = 0 and SD =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Standardize</a:t>
            </a:r>
            <a:endParaRPr lang="en-US" sz="1600" dirty="0" smtClean="0"/>
          </a:p>
          <a:p>
            <a:pPr marL="800100" lvl="1" indent="-342900">
              <a:buSzPts val="1100"/>
              <a:buFont typeface="Arial" panose="020B0604020202020204" pitchFamily="34" charset="0"/>
              <a:buChar char="•"/>
            </a:pPr>
            <a:endParaRPr lang="en-US" sz="2100" dirty="0" smtClean="0"/>
          </a:p>
          <a:p>
            <a:pPr marL="0" indent="0">
              <a:buSzPts val="1100"/>
              <a:buFont typeface="Lato"/>
              <a:buNone/>
            </a:pPr>
            <a:endParaRPr lang="en-US" sz="2000" dirty="0"/>
          </a:p>
        </p:txBody>
      </p:sp>
    </p:spTree>
    <p:extLst>
      <p:ext uri="{BB962C8B-B14F-4D97-AF65-F5344CB8AC3E}">
        <p14:creationId xmlns:p14="http://schemas.microsoft.com/office/powerpoint/2010/main" val="368234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61304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95564216"/>
              </p:ext>
            </p:extLst>
          </p:nvPr>
        </p:nvGraphicFramePr>
        <p:xfrm>
          <a:off x="478630" y="1361281"/>
          <a:ext cx="8365332" cy="210312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94487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smtClean="0"/>
              <a:t>3</a:t>
            </a:r>
            <a:endParaRPr sz="3200" dirty="0"/>
          </a:p>
        </p:txBody>
      </p:sp>
    </p:spTree>
    <p:extLst>
      <p:ext uri="{BB962C8B-B14F-4D97-AF65-F5344CB8AC3E}">
        <p14:creationId xmlns:p14="http://schemas.microsoft.com/office/powerpoint/2010/main" val="11621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contact-lenses.ariff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Chage 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371821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3.1</a:t>
            </a:r>
            <a:r>
              <a:rPr lang="en" sz="2400" dirty="0" smtClean="0">
                <a:solidFill>
                  <a:schemeClr val="bg1">
                    <a:lumMod val="75000"/>
                  </a:schemeClr>
                </a:solidFill>
              </a:rPr>
              <a:t>: </a:t>
            </a:r>
            <a:r>
              <a:rPr lang="en" sz="2400" dirty="0" smtClean="0">
                <a:solidFill>
                  <a:schemeClr val="bg1">
                    <a:lumMod val="75000"/>
                  </a:schemeClr>
                </a:solidFill>
              </a:rPr>
              <a:t>Load conntact-lenses.arff and explore it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Go to Explorer </a:t>
            </a:r>
            <a:r>
              <a:rPr lang="en-US" sz="2000" dirty="0" smtClean="0">
                <a:sym typeface="Wingdings" panose="05000000000000000000" pitchFamily="2" charset="2"/>
              </a:rPr>
              <a:t>  </a:t>
            </a:r>
            <a:r>
              <a:rPr lang="en-US" sz="2000" dirty="0" err="1" smtClean="0">
                <a:sym typeface="Wingdings" panose="05000000000000000000" pitchFamily="2" charset="2"/>
              </a:rPr>
              <a:t>OpenFile</a:t>
            </a:r>
            <a:r>
              <a:rPr lang="en-US" sz="2000" dirty="0" smtClean="0">
                <a:sym typeface="Wingdings" panose="05000000000000000000" pitchFamily="2" charset="2"/>
              </a:rPr>
              <a:t>  Browse C:/Program Files/</a:t>
            </a:r>
            <a:r>
              <a:rPr lang="en-US" sz="2000" dirty="0" err="1" smtClean="0">
                <a:sym typeface="Wingdings" panose="05000000000000000000" pitchFamily="2" charset="2"/>
              </a:rPr>
              <a:t>Weks</a:t>
            </a:r>
            <a:r>
              <a:rPr lang="en-US" sz="2000" dirty="0" smtClean="0">
                <a:sym typeface="Wingdings" panose="05000000000000000000" pitchFamily="2" charset="2"/>
              </a:rPr>
              <a:t>-x-x-x/data  open contact-</a:t>
            </a:r>
            <a:r>
              <a:rPr lang="en-US" sz="2000" dirty="0" err="1" smtClean="0">
                <a:sym typeface="Wingdings" panose="05000000000000000000" pitchFamily="2" charset="2"/>
              </a:rPr>
              <a:t>lenses.arff</a:t>
            </a:r>
            <a:r>
              <a:rPr lang="en-US" sz="2000" dirty="0" smtClean="0">
                <a:sym typeface="Wingdings" panose="05000000000000000000" pitchFamily="2" charset="2"/>
              </a:rPr>
              <a:t> file.</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09792475"/>
              </p:ext>
            </p:extLst>
          </p:nvPr>
        </p:nvGraphicFramePr>
        <p:xfrm>
          <a:off x="1185862" y="2121698"/>
          <a:ext cx="6829426" cy="2956560"/>
        </p:xfrm>
        <a:graphic>
          <a:graphicData uri="http://schemas.openxmlformats.org/drawingml/2006/table">
            <a:tbl>
              <a:tblPr firstRow="1" bandRow="1">
                <a:tableStyleId>{793D81CF-94F2-401A-BA57-92F5A7B2D0C5}</a:tableStyleId>
              </a:tblPr>
              <a:tblGrid>
                <a:gridCol w="1978819"/>
                <a:gridCol w="4850607"/>
              </a:tblGrid>
              <a:tr h="249092">
                <a:tc>
                  <a:txBody>
                    <a:bodyPr/>
                    <a:lstStyle/>
                    <a:p>
                      <a:pPr algn="ctr"/>
                      <a:r>
                        <a:rPr lang="en-US" dirty="0" smtClean="0"/>
                        <a:t>Attribute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Classes</a:t>
                      </a:r>
                      <a:r>
                        <a:rPr lang="en-US" baseline="0" dirty="0" smtClean="0"/>
                        <a:t> and their meaning</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age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spectacle-prescript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astigmatism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tear-prod-rate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contact-lenses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3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It is a data mining process that finds features which occur together or features that are correlated</a:t>
            </a:r>
            <a:r>
              <a:rPr lang="en-US" sz="1800" dirty="0" smtClean="0"/>
              <a:t>.</a:t>
            </a:r>
          </a:p>
          <a:p>
            <a:pPr marL="742950" lvl="1" indent="-285750" algn="just">
              <a:spcAft>
                <a:spcPts val="600"/>
              </a:spcAft>
              <a:buSzPts val="1100"/>
              <a:buFont typeface="Wingdings" panose="05000000000000000000" pitchFamily="2" charset="2"/>
              <a:buChar char="§"/>
            </a:pPr>
            <a:r>
              <a:rPr lang="en-US" sz="1800" dirty="0" smtClean="0"/>
              <a:t>Applications:</a:t>
            </a:r>
          </a:p>
          <a:p>
            <a:pPr marL="1200150" lvl="2" indent="-285750" algn="just">
              <a:spcAft>
                <a:spcPts val="600"/>
              </a:spcAft>
              <a:buSzPts val="1100"/>
              <a:buFont typeface="Arial" panose="020B0604020202020204" pitchFamily="34" charset="0"/>
              <a:buChar char="•"/>
            </a:pPr>
            <a:r>
              <a:rPr lang="en-US" sz="1600" dirty="0" smtClean="0"/>
              <a:t>Market Basket Analysis </a:t>
            </a:r>
          </a:p>
          <a:p>
            <a:pPr marL="1200150" lvl="2" indent="-285750" algn="just">
              <a:spcAft>
                <a:spcPts val="600"/>
              </a:spcAft>
              <a:buSzPts val="1100"/>
              <a:buFont typeface="Arial" panose="020B0604020202020204" pitchFamily="34" charset="0"/>
              <a:buChar char="•"/>
            </a:pPr>
            <a:r>
              <a:rPr lang="en-US" sz="1600" dirty="0" smtClean="0"/>
              <a:t>Cross Marketing</a:t>
            </a:r>
            <a:endParaRPr lang="en-US" sz="1600" dirty="0"/>
          </a:p>
          <a:p>
            <a:pPr marL="457200" lvl="1" indent="0" algn="just">
              <a:spcAft>
                <a:spcPts val="600"/>
              </a:spcAft>
              <a:buSzPts val="1100"/>
              <a:buNone/>
            </a:pP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35442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a:t>
            </a:r>
            <a:r>
              <a:rPr lang="en" sz="2400" dirty="0" smtClean="0">
                <a:solidFill>
                  <a:schemeClr val="bg1">
                    <a:lumMod val="75000"/>
                  </a:schemeClr>
                </a:solidFill>
              </a:rPr>
              <a:t>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Association rules are mined out after frequent </a:t>
            </a:r>
            <a:r>
              <a:rPr lang="en-US" sz="1800" dirty="0" err="1"/>
              <a:t>itemsets</a:t>
            </a:r>
            <a:r>
              <a:rPr lang="en-US" sz="1800" dirty="0"/>
              <a:t> in a big dataset are </a:t>
            </a:r>
            <a:r>
              <a:rPr lang="en-US" sz="1800" dirty="0" smtClean="0"/>
              <a:t>found using algorithms </a:t>
            </a:r>
            <a:r>
              <a:rPr lang="en-US" sz="1800" dirty="0"/>
              <a:t>such as </a:t>
            </a:r>
            <a:r>
              <a:rPr lang="en-US" sz="1800" dirty="0" err="1"/>
              <a:t>Apriori</a:t>
            </a:r>
            <a:r>
              <a:rPr lang="en-US" sz="1800" dirty="0"/>
              <a:t> and FP Growth. </a:t>
            </a:r>
            <a:endParaRPr lang="en-US" sz="1800" dirty="0" smtClean="0"/>
          </a:p>
          <a:p>
            <a:pPr marL="742950" lvl="1" indent="-285750" algn="just">
              <a:spcAft>
                <a:spcPts val="600"/>
              </a:spcAft>
              <a:buSzPts val="1100"/>
              <a:buFont typeface="Wingdings" panose="05000000000000000000" pitchFamily="2" charset="2"/>
              <a:buChar char="§"/>
            </a:pPr>
            <a:r>
              <a:rPr lang="en-US" sz="1800" dirty="0" smtClean="0"/>
              <a:t>Frequent </a:t>
            </a:r>
            <a:r>
              <a:rPr lang="en-US" sz="1800" dirty="0" err="1"/>
              <a:t>Itemset</a:t>
            </a:r>
            <a:r>
              <a:rPr lang="en-US" sz="1800" dirty="0"/>
              <a:t> mining mines data using support and confidence measures.</a:t>
            </a: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mc:AlternateContent xmlns:mc="http://schemas.openxmlformats.org/markup-compatibility/2006">
        <mc:Choice xmlns:a14="http://schemas.microsoft.com/office/drawing/2010/main" Requires="a14">
          <p:sp>
            <p:nvSpPr>
              <p:cNvPr id="2" name="TextBox 1"/>
              <p:cNvSpPr txBox="1"/>
              <p:nvPr/>
            </p:nvSpPr>
            <p:spPr>
              <a:xfrm>
                <a:off x="1924833" y="3518296"/>
                <a:ext cx="5294334" cy="4473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𝑠𝑢𝑝𝑝𝑜𝑟𝑡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den>
                      </m:f>
                    </m:oMath>
                  </m:oMathPara>
                </a14:m>
                <a:endParaRPr lang="en-US" b="0" dirty="0" smtClean="0"/>
              </a:p>
            </p:txBody>
          </p:sp>
        </mc:Choice>
        <mc:Fallback>
          <p:sp>
            <p:nvSpPr>
              <p:cNvPr id="2" name="TextBox 1"/>
              <p:cNvSpPr txBox="1">
                <a:spLocks noRot="1" noChangeAspect="1" noMove="1" noResize="1" noEditPoints="1" noAdjustHandles="1" noChangeArrowheads="1" noChangeShapeType="1" noTextEdit="1"/>
              </p:cNvSpPr>
              <p:nvPr/>
            </p:nvSpPr>
            <p:spPr>
              <a:xfrm>
                <a:off x="1924833" y="3518296"/>
                <a:ext cx="5294334" cy="447302"/>
              </a:xfrm>
              <a:prstGeom prst="rect">
                <a:avLst/>
              </a:prstGeom>
              <a:blipFill rotWithShape="0">
                <a:blip r:embed="rId3"/>
                <a:stretch>
                  <a:fillRect l="-576" t="-2703" r="-115" b="-1621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507937" y="4199335"/>
                <a:ext cx="6377002" cy="4473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𝑐𝑜𝑛𝑓𝑖𝑑𝑒𝑛𝑐𝑒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𝐴</m:t>
                          </m:r>
                        </m:den>
                      </m:f>
                    </m:oMath>
                  </m:oMathPara>
                </a14:m>
                <a:endParaRPr lang="en-US" b="0" dirty="0" smtClean="0"/>
              </a:p>
            </p:txBody>
          </p:sp>
        </mc:Choice>
        <mc:Fallback>
          <p:sp>
            <p:nvSpPr>
              <p:cNvPr id="6" name="TextBox 5"/>
              <p:cNvSpPr txBox="1">
                <a:spLocks noRot="1" noChangeAspect="1" noMove="1" noResize="1" noEditPoints="1" noAdjustHandles="1" noChangeArrowheads="1" noChangeShapeType="1" noTextEdit="1"/>
              </p:cNvSpPr>
              <p:nvPr/>
            </p:nvSpPr>
            <p:spPr>
              <a:xfrm>
                <a:off x="1507937" y="4199335"/>
                <a:ext cx="6377002" cy="447302"/>
              </a:xfrm>
              <a:prstGeom prst="rect">
                <a:avLst/>
              </a:prstGeom>
              <a:blipFill rotWithShape="0">
                <a:blip r:embed="rId4"/>
                <a:stretch>
                  <a:fillRect l="-382" t="-2740" b="-16438"/>
                </a:stretch>
              </a:blipFill>
            </p:spPr>
            <p:txBody>
              <a:bodyPr/>
              <a:lstStyle/>
              <a:p>
                <a:r>
                  <a:rPr lang="en-IN">
                    <a:noFill/>
                  </a:rPr>
                  <a:t> </a:t>
                </a:r>
              </a:p>
            </p:txBody>
          </p:sp>
        </mc:Fallback>
      </mc:AlternateContent>
    </p:spTree>
    <p:extLst>
      <p:ext uri="{BB962C8B-B14F-4D97-AF65-F5344CB8AC3E}">
        <p14:creationId xmlns:p14="http://schemas.microsoft.com/office/powerpoint/2010/main" val="8255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1667</TotalTime>
  <Words>4092</Words>
  <Application>Microsoft Office PowerPoint</Application>
  <PresentationFormat>On-screen Show (16:9)</PresentationFormat>
  <Paragraphs>915</Paragraphs>
  <Slides>119</Slides>
  <Notes>119</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119</vt:i4>
      </vt:variant>
    </vt:vector>
  </HeadingPairs>
  <TitlesOfParts>
    <vt:vector size="146" baseType="lpstr">
      <vt:lpstr>Open Sans SemiBold</vt:lpstr>
      <vt:lpstr>Nunito</vt:lpstr>
      <vt:lpstr>Oswald</vt:lpstr>
      <vt:lpstr>Merriweather</vt:lpstr>
      <vt:lpstr>Proxima Nova</vt:lpstr>
      <vt:lpstr>Russo One</vt:lpstr>
      <vt:lpstr>Merriweather Light</vt:lpstr>
      <vt:lpstr>Consolas</vt:lpstr>
      <vt:lpstr>PT Sans</vt:lpstr>
      <vt:lpstr>Proxima Nova Semibold</vt:lpstr>
      <vt:lpstr>Open Sans</vt:lpstr>
      <vt:lpstr>Amatic SC</vt:lpstr>
      <vt:lpstr>Roboto Medium</vt:lpstr>
      <vt:lpstr>Vidaloka</vt:lpstr>
      <vt:lpstr>Cambria Math</vt:lpstr>
      <vt:lpstr>Wingdings</vt:lpstr>
      <vt:lpstr>Calibri</vt:lpstr>
      <vt:lpstr>Lato</vt:lpstr>
      <vt:lpstr>Arial</vt:lpstr>
      <vt:lpstr>Montserrat</vt:lpstr>
      <vt:lpstr>Josefin Sans</vt:lpstr>
      <vt:lpstr>Courier New</vt:lpstr>
      <vt:lpstr>Crimson Text</vt:lpstr>
      <vt:lpstr>Mako</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- 1</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ARFF File Creation &amp; Preprocessing </vt:lpstr>
      <vt:lpstr>02</vt:lpstr>
      <vt:lpstr>Task 2.1: Creation of student.arff  </vt:lpstr>
      <vt:lpstr>Task 2.1: Creation of student.arff…  </vt:lpstr>
      <vt:lpstr>Task 2.2: Handling missing values</vt:lpstr>
      <vt:lpstr>Task 2.3: Discretizing an attribute</vt:lpstr>
      <vt:lpstr>Task 2.3: Discretizing an attribute…</vt:lpstr>
      <vt:lpstr>Task 2.4: Normalization &amp; Standardization</vt:lpstr>
      <vt:lpstr>Task 2.4: Normalization &amp; Standardization…</vt:lpstr>
      <vt:lpstr>Association Rule Mining</vt:lpstr>
      <vt:lpstr>02</vt:lpstr>
      <vt:lpstr>Task 3.1: Load conntact-lenses.arff and explore it </vt:lpstr>
      <vt:lpstr>Task 3.2: Apply Apriori Algorithm with default Parameters.</vt:lpstr>
      <vt:lpstr>Task 3.2: Apply Apriori Algorithm with default Parameters.</vt:lpstr>
      <vt:lpstr>—Someone Famous</vt:lpstr>
      <vt:lpstr>The slide title goes here!</vt:lpstr>
      <vt:lpstr>—Someone Famous</vt:lpstr>
      <vt:lpstr>The slide title goes here!</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admin</cp:lastModifiedBy>
  <cp:revision>189</cp:revision>
  <dcterms:modified xsi:type="dcterms:W3CDTF">2023-08-15T08:41:16Z</dcterms:modified>
</cp:coreProperties>
</file>